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3" d="100"/>
          <a:sy n="43" d="100"/>
        </p:scale>
        <p:origin x="66" y="4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04-Jan-23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04-Jan-23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04-Jan-23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KeeObom/Applied-Data-Science-Project/blob/master/jupyter-labs-eda-dataviz.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55733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Melu-Akekue Barinatamkee</a:t>
            </a:r>
          </a:p>
          <a:p>
            <a:r>
              <a:rPr lang="en-US" dirty="0">
                <a:solidFill>
                  <a:schemeClr val="bg2"/>
                </a:solidFill>
                <a:latin typeface="Abadi" panose="020B0604020104020204" pitchFamily="34" charset="0"/>
                <a:ea typeface="SF Pro" pitchFamily="2" charset="0"/>
                <a:cs typeface="SF Pro" pitchFamily="2" charset="0"/>
              </a:rPr>
              <a:t>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January,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1171"/>
            <a:ext cx="4939413" cy="4615792"/>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of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The link to the notebook is https://github.com/KeeObom/Applied-Data-Science-Project/blob/master/labs-jupyter-spacex-Data%20wrangling.ipynb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019BDAA7-6312-4F88-9909-10674C9B6E0D}"/>
              </a:ext>
            </a:extLst>
          </p:cNvPr>
          <p:cNvPicPr>
            <a:picLocks noChangeAspect="1"/>
          </p:cNvPicPr>
          <p:nvPr/>
        </p:nvPicPr>
        <p:blipFill>
          <a:blip r:embed="rId3"/>
          <a:stretch>
            <a:fillRect/>
          </a:stretch>
        </p:blipFill>
        <p:spPr>
          <a:xfrm>
            <a:off x="6268168" y="1875502"/>
            <a:ext cx="5017443" cy="398713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34028" y="3942242"/>
            <a:ext cx="5000794" cy="2757382"/>
          </a:xfrm>
          <a:prstGeom prst="rect">
            <a:avLst/>
          </a:prstGeom>
        </p:spPr>
      </p:pic>
      <p:sp>
        <p:nvSpPr>
          <p:cNvPr id="2" name="TextBox 1">
            <a:extLst>
              <a:ext uri="{FF2B5EF4-FFF2-40B4-BE49-F238E27FC236}">
                <a16:creationId xmlns:a16="http://schemas.microsoft.com/office/drawing/2014/main" id="{DE9811FF-F4A1-4C2C-BAA9-6A43FF2FAE6F}"/>
              </a:ext>
            </a:extLst>
          </p:cNvPr>
          <p:cNvSpPr txBox="1"/>
          <p:nvPr/>
        </p:nvSpPr>
        <p:spPr>
          <a:xfrm>
            <a:off x="6388989" y="1825625"/>
            <a:ext cx="4828434" cy="1938992"/>
          </a:xfrm>
          <a:prstGeom prst="rect">
            <a:avLst/>
          </a:prstGeom>
          <a:noFill/>
        </p:spPr>
        <p:txBody>
          <a:bodyPr wrap="square" rtlCol="0">
            <a:spAutoFit/>
          </a:bodyPr>
          <a:lstStyle/>
          <a:p>
            <a:r>
              <a:rPr lang="en-US" sz="2400" dirty="0">
                <a:solidFill>
                  <a:schemeClr val="accent3">
                    <a:lumMod val="25000"/>
                  </a:schemeClr>
                </a:solidFill>
                <a:latin typeface="Abadi" panose="020B0604020104020204" pitchFamily="34" charset="0"/>
              </a:rPr>
              <a:t>The link to the notebook is </a:t>
            </a:r>
            <a:r>
              <a:rPr lang="en-US" sz="2000" dirty="0">
                <a:solidFill>
                  <a:schemeClr val="accent3">
                    <a:lumMod val="25000"/>
                  </a:schemeClr>
                </a:solidFill>
                <a:latin typeface="Abadi" panose="020B0604020104020204" pitchFamily="34" charset="0"/>
                <a:hlinkClick r:id="rId4"/>
              </a:rPr>
              <a:t>https://github.com/KeeObom/Applied-Data-Science-Project/blob/master/jupyter-labs-eda-dataviz.ipynb</a:t>
            </a:r>
            <a:endParaRPr lang="en-US" sz="2000" dirty="0">
              <a:solidFill>
                <a:schemeClr val="accent3">
                  <a:lumMod val="25000"/>
                </a:schemeClr>
              </a:solidFill>
              <a:latin typeface="Abadi" panose="020B0604020104020204" pitchFamily="34" charset="0"/>
            </a:endParaRPr>
          </a:p>
          <a:p>
            <a:endParaRPr lang="en-US" dirty="0"/>
          </a:p>
          <a:p>
            <a:endParaRPr lang="en-US" dirty="0"/>
          </a:p>
        </p:txBody>
      </p:sp>
      <p:pic>
        <p:nvPicPr>
          <p:cNvPr id="7" name="Picture 6">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27811" y="3429000"/>
            <a:ext cx="5189612" cy="259657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1171"/>
            <a:ext cx="9745589" cy="48660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applied EDA with SQL to get insight from the data. We wrote queries to find out for instance:</a:t>
            </a:r>
          </a:p>
          <a:p>
            <a:pPr lvl="1">
              <a:lnSpc>
                <a:spcPct val="100000"/>
              </a:lnSpc>
              <a:spcBef>
                <a:spcPts val="1400"/>
              </a:spcBef>
            </a:pPr>
            <a:r>
              <a:rPr lang="en-US" sz="1800" dirty="0">
                <a:solidFill>
                  <a:schemeClr val="accent3">
                    <a:lumMod val="25000"/>
                  </a:schemeClr>
                </a:solidFill>
                <a:latin typeface="Abadi" panose="020B0604020104020204" pitchFamily="34" charset="0"/>
              </a:rPr>
              <a:t>The names of unique launch sites in the space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mass carried by boosters launched by 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https://github.com/KeeObom/Applied-Data-Science-Project/blob/master/jupyter-labs-eda-sql-coursera_sqllite.ipynb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 .i.e.,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Questions such as the following were answered:</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Plotly clash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certain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plots showing the relationship between outcome and payload mass (Kg) for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https://github.com/KeeObom/Applied-Data-Science-Project/blob/master/spacex_dash_app.py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accuracy score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https://github.com/KeeObom/Applied-Data-Science-Project/blob/master/SpaceX_Machine%20Learning%20Prediction_Part_5.ipynb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95171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it is observed that the larger the number of flights at a launch site, the greater the success rate at that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596000D7-CCA7-42B0-9815-1EF2EA1EC10A}"/>
              </a:ext>
            </a:extLst>
          </p:cNvPr>
          <p:cNvPicPr>
            <a:picLocks noChangeAspect="1"/>
          </p:cNvPicPr>
          <p:nvPr/>
        </p:nvPicPr>
        <p:blipFill>
          <a:blip r:embed="rId3"/>
          <a:stretch>
            <a:fillRect/>
          </a:stretch>
        </p:blipFill>
        <p:spPr>
          <a:xfrm>
            <a:off x="864973" y="3369411"/>
            <a:ext cx="9675191" cy="249957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592121" y="1457326"/>
            <a:ext cx="8819508" cy="1620412"/>
          </a:xfrm>
          <a:prstGeom prst="rect">
            <a:avLst/>
          </a:prstGeom>
        </p:spPr>
      </p:pic>
      <p:pic>
        <p:nvPicPr>
          <p:cNvPr id="7" name="Picture 6">
            <a:extLst>
              <a:ext uri="{FF2B5EF4-FFF2-40B4-BE49-F238E27FC236}">
                <a16:creationId xmlns:a16="http://schemas.microsoft.com/office/drawing/2014/main" id="{5249FA24-F878-44BC-852B-8E69CCAEC695}"/>
              </a:ext>
            </a:extLst>
          </p:cNvPr>
          <p:cNvPicPr>
            <a:picLocks noChangeAspect="1"/>
          </p:cNvPicPr>
          <p:nvPr/>
        </p:nvPicPr>
        <p:blipFill>
          <a:blip r:embed="rId4"/>
          <a:stretch>
            <a:fillRect/>
          </a:stretch>
        </p:blipFill>
        <p:spPr>
          <a:xfrm>
            <a:off x="617518" y="3065451"/>
            <a:ext cx="10132258" cy="28158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SSO, VLEO had the most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4841430" y="2454436"/>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336604" cy="16993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451315" y="3429000"/>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93609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observed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49258CA5-75DB-4CDB-9563-C7E7DD661D34}"/>
              </a:ext>
            </a:extLst>
          </p:cNvPr>
          <p:cNvPicPr>
            <a:picLocks noChangeAspect="1"/>
          </p:cNvPicPr>
          <p:nvPr/>
        </p:nvPicPr>
        <p:blipFill>
          <a:blip r:embed="rId3"/>
          <a:stretch>
            <a:fillRect/>
          </a:stretch>
        </p:blipFill>
        <p:spPr>
          <a:xfrm>
            <a:off x="1485897" y="3587776"/>
            <a:ext cx="9083827" cy="20911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success rate since 2013 kept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5118079" y="1755353"/>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9481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keyword </a:t>
            </a:r>
            <a:r>
              <a:rPr lang="en-US" sz="2200" b="1" dirty="0">
                <a:solidFill>
                  <a:schemeClr val="accent3">
                    <a:lumMod val="25000"/>
                  </a:schemeClr>
                </a:solidFill>
                <a:latin typeface="Abadi" panose="020B0604020104020204" pitchFamily="34" charset="0"/>
              </a:rPr>
              <a:t>DISTINCT</a:t>
            </a:r>
            <a:r>
              <a:rPr lang="en-US" sz="2200" dirty="0">
                <a:solidFill>
                  <a:schemeClr val="accent3">
                    <a:lumMod val="25000"/>
                  </a:schemeClr>
                </a:solidFill>
                <a:latin typeface="Abadi" panose="020B0604020104020204" pitchFamily="34" charset="0"/>
              </a:rPr>
              <a:t> is used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E0431DF-2C3C-4BE6-8A2F-C28210365CC5}"/>
              </a:ext>
            </a:extLst>
          </p:cNvPr>
          <p:cNvPicPr>
            <a:picLocks noChangeAspect="1"/>
          </p:cNvPicPr>
          <p:nvPr/>
        </p:nvPicPr>
        <p:blipFill>
          <a:blip r:embed="rId3"/>
          <a:stretch>
            <a:fillRect/>
          </a:stretch>
        </p:blipFill>
        <p:spPr>
          <a:xfrm>
            <a:off x="4804666" y="2642539"/>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below displays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1723F13-0B9A-41E2-AEEB-31C5D7EFB5E1}"/>
              </a:ext>
            </a:extLst>
          </p:cNvPr>
          <p:cNvPicPr>
            <a:picLocks noChangeAspect="1"/>
          </p:cNvPicPr>
          <p:nvPr/>
        </p:nvPicPr>
        <p:blipFill>
          <a:blip r:embed="rId3"/>
          <a:stretch>
            <a:fillRect/>
          </a:stretch>
        </p:blipFill>
        <p:spPr>
          <a:xfrm>
            <a:off x="958412" y="2547719"/>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total payload carried by booster from NASA as 45596 using the query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92B6A0B-EA40-4C69-9B44-F5EA6374F4F2}"/>
              </a:ext>
            </a:extLst>
          </p:cNvPr>
          <p:cNvPicPr>
            <a:picLocks noChangeAspect="1"/>
          </p:cNvPicPr>
          <p:nvPr/>
        </p:nvPicPr>
        <p:blipFill>
          <a:blip r:embed="rId3"/>
          <a:stretch>
            <a:fillRect/>
          </a:stretch>
        </p:blipFill>
        <p:spPr>
          <a:xfrm>
            <a:off x="1471961" y="2899317"/>
            <a:ext cx="8385717" cy="312625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4587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7D32D7A-1182-4BFE-9074-0343400C9196}"/>
              </a:ext>
            </a:extLst>
          </p:cNvPr>
          <p:cNvPicPr>
            <a:picLocks noChangeAspect="1"/>
          </p:cNvPicPr>
          <p:nvPr/>
        </p:nvPicPr>
        <p:blipFill>
          <a:blip r:embed="rId3"/>
          <a:stretch>
            <a:fillRect/>
          </a:stretch>
        </p:blipFill>
        <p:spPr>
          <a:xfrm>
            <a:off x="4811559" y="2507869"/>
            <a:ext cx="6474052" cy="2643995"/>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6243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is observed that the dates of the first successful landing outcome on ground pad was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8479D69-8B61-46F0-A42A-377395EA9B3F}"/>
              </a:ext>
            </a:extLst>
          </p:cNvPr>
          <p:cNvPicPr>
            <a:picLocks noChangeAspect="1"/>
          </p:cNvPicPr>
          <p:nvPr/>
        </p:nvPicPr>
        <p:blipFill>
          <a:blip r:embed="rId3"/>
          <a:stretch>
            <a:fillRect/>
          </a:stretch>
        </p:blipFill>
        <p:spPr>
          <a:xfrm>
            <a:off x="5295320" y="2716765"/>
            <a:ext cx="6253212" cy="297035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8590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to filter boosters which have successfully landed on drone ship and applied the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D3A35DD8-2FD7-40B1-8CBC-EEC8C0A1DB34}"/>
              </a:ext>
            </a:extLst>
          </p:cNvPr>
          <p:cNvPicPr>
            <a:picLocks noChangeAspect="1"/>
          </p:cNvPicPr>
          <p:nvPr/>
        </p:nvPicPr>
        <p:blipFill>
          <a:blip r:embed="rId3"/>
          <a:stretch>
            <a:fillRect/>
          </a:stretch>
        </p:blipFill>
        <p:spPr>
          <a:xfrm>
            <a:off x="5528278" y="1741457"/>
            <a:ext cx="5757333"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5054"/>
            <a:ext cx="6222482" cy="502215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Plotly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64948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wildcard ‘%’ is used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is a success or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30F1BBD-E18B-4221-9C93-8F8F727ECF0B}"/>
              </a:ext>
            </a:extLst>
          </p:cNvPr>
          <p:cNvPicPr>
            <a:picLocks noChangeAspect="1"/>
          </p:cNvPicPr>
          <p:nvPr/>
        </p:nvPicPr>
        <p:blipFill>
          <a:blip r:embed="rId3"/>
          <a:stretch>
            <a:fillRect/>
          </a:stretch>
        </p:blipFill>
        <p:spPr>
          <a:xfrm>
            <a:off x="5594607" y="139221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6027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has been determined that the booster have carried the maximum payload using a subquery in the </a:t>
            </a:r>
            <a:r>
              <a:rPr lang="en-US" sz="2200" b="1" dirty="0">
                <a:solidFill>
                  <a:schemeClr val="accent3">
                    <a:lumMod val="25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clause and the </a:t>
            </a:r>
            <a:r>
              <a:rPr lang="en-US" sz="2200" b="1" dirty="0">
                <a:solidFill>
                  <a:schemeClr val="accent3">
                    <a:lumMod val="25000"/>
                  </a:schemeClr>
                </a:solidFill>
                <a:latin typeface="Abadi" panose="020B0604020104020204" pitchFamily="34" charset="0"/>
              </a:rPr>
              <a:t>MAX() </a:t>
            </a:r>
            <a:r>
              <a:rPr lang="en-US" sz="2200" dirty="0">
                <a:solidFill>
                  <a:schemeClr val="accent3">
                    <a:lumMod val="25000"/>
                  </a:schemeClr>
                </a:solidFill>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0" name="Picture 9">
            <a:extLst>
              <a:ext uri="{FF2B5EF4-FFF2-40B4-BE49-F238E27FC236}">
                <a16:creationId xmlns:a16="http://schemas.microsoft.com/office/drawing/2014/main" id="{AB62B6DB-4970-4D0D-AE4E-72A8B2BE52AA}"/>
              </a:ext>
            </a:extLst>
          </p:cNvPr>
          <p:cNvPicPr>
            <a:picLocks noChangeAspect="1"/>
          </p:cNvPicPr>
          <p:nvPr/>
        </p:nvPicPr>
        <p:blipFill>
          <a:blip r:embed="rId3"/>
          <a:stretch>
            <a:fillRect/>
          </a:stretch>
        </p:blipFill>
        <p:spPr>
          <a:xfrm>
            <a:off x="5445457" y="1472323"/>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combinations of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a:t>
            </a:r>
            <a:r>
              <a:rPr lang="en-US" sz="2200" b="1" dirty="0">
                <a:solidFill>
                  <a:schemeClr val="accent3">
                    <a:lumMod val="25000"/>
                  </a:schemeClr>
                </a:solidFill>
                <a:latin typeface="Abadi"/>
              </a:rPr>
              <a:t>, LIKE, 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F135DDE-0B18-4DED-AE44-463FB72DA863}"/>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257800" cy="419994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CFF7522-464B-4C1D-99FC-C2788CA35DA3}"/>
              </a:ext>
            </a:extLst>
          </p:cNvPr>
          <p:cNvPicPr>
            <a:picLocks noChangeAspect="1"/>
          </p:cNvPicPr>
          <p:nvPr/>
        </p:nvPicPr>
        <p:blipFill>
          <a:blip r:embed="rId3"/>
          <a:stretch>
            <a:fillRect/>
          </a:stretch>
        </p:blipFill>
        <p:spPr>
          <a:xfrm>
            <a:off x="6027811" y="1777711"/>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Content Placeholder 5">
            <a:extLst>
              <a:ext uri="{FF2B5EF4-FFF2-40B4-BE49-F238E27FC236}">
                <a16:creationId xmlns:a16="http://schemas.microsoft.com/office/drawing/2014/main" id="{FD91E54E-0B0B-4EE4-A397-6D8BEEC7BF8E}"/>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a:t>
            </a:r>
            <a:r>
              <a:rPr lang="en-US" dirty="0" err="1">
                <a:solidFill>
                  <a:srgbClr val="0B49CB"/>
                </a:solidFill>
                <a:latin typeface="Abadi"/>
              </a:rPr>
              <a:t>lables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E8DD7227-9437-45A7-8B68-E37DA91C7442}"/>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5D59B8C4-BFBF-446C-BC52-34204C2AF76B}"/>
              </a:ext>
            </a:extLst>
          </p:cNvPr>
          <p:cNvPicPr>
            <a:picLocks noGrp="1" noChangeAspect="1"/>
          </p:cNvPicPr>
          <p:nvPr>
            <p:ph idx="4294967295"/>
          </p:nvPr>
        </p:nvPicPr>
        <p:blipFill>
          <a:blip r:embed="rId3"/>
          <a:stretch>
            <a:fillRect/>
          </a:stretch>
        </p:blipFill>
        <p:spPr>
          <a:xfrm>
            <a:off x="769937" y="1694985"/>
            <a:ext cx="9645301" cy="43305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89F3D5DA-0330-41F0-8FA5-9CBEE041F8B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62615"/>
            <a:ext cx="9902592" cy="3479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others providers cost upward of 165 million dollars each, much of the savings is because SpaceX can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The project task is to predict if the first stage of the SpaceX Falcon 9 rocket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Content Placeholder 3">
            <a:extLst>
              <a:ext uri="{FF2B5EF4-FFF2-40B4-BE49-F238E27FC236}">
                <a16:creationId xmlns:a16="http://schemas.microsoft.com/office/drawing/2014/main" id="{9C329A77-625B-4076-A4AF-08DB9A85ED5F}"/>
              </a:ext>
            </a:extLst>
          </p:cNvPr>
          <p:cNvPicPr>
            <a:picLocks noChangeAspect="1"/>
          </p:cNvPicPr>
          <p:nvPr/>
        </p:nvPicPr>
        <p:blipFill>
          <a:blip r:embed="rId3"/>
          <a:stretch>
            <a:fillRect/>
          </a:stretch>
        </p:blipFill>
        <p:spPr>
          <a:xfrm>
            <a:off x="1092820" y="1785646"/>
            <a:ext cx="9411629"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754891"/>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A26930E4-090D-4F28-93F4-B88A5229F632}"/>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687962" cy="164239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1097F648-1C2D-4DD6-BD4A-7EACC35FF218}"/>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66817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EF997F78-41DE-479C-9AF6-75BA8199EF74}"/>
              </a:ext>
            </a:extLst>
          </p:cNvPr>
          <p:cNvPicPr>
            <a:picLocks noChangeAspect="1"/>
          </p:cNvPicPr>
          <p:nvPr/>
        </p:nvPicPr>
        <p:blipFill>
          <a:blip r:embed="rId3"/>
          <a:stretch>
            <a:fillRect/>
          </a:stretch>
        </p:blipFill>
        <p:spPr>
          <a:xfrm>
            <a:off x="5062654" y="1605776"/>
            <a:ext cx="5780830" cy="396983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SpaceX Rest API</a:t>
            </a:r>
          </a:p>
          <a:p>
            <a:pPr lvl="1">
              <a:lnSpc>
                <a:spcPct val="120000"/>
              </a:lnSpc>
              <a:spcBef>
                <a:spcPts val="1400"/>
              </a:spcBef>
            </a:pPr>
            <a:r>
              <a:rPr lang="en-US" sz="7600" dirty="0">
                <a:solidFill>
                  <a:schemeClr val="tx1"/>
                </a:solidFill>
                <a:latin typeface="Abadi"/>
              </a:rPr>
              <a:t>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One Hot Encoding data fields for Machine Learning and data cleaning of null values and irrelevant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LR, KNN, SVM, DT models have been built and evaluated for the best classifier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3473"/>
            <a:ext cx="9868252" cy="4593490"/>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datasets was collected:</a:t>
            </a:r>
          </a:p>
          <a:p>
            <a:pPr lvl="1">
              <a:lnSpc>
                <a:spcPct val="100000"/>
              </a:lnSpc>
              <a:spcBef>
                <a:spcPts val="1400"/>
              </a:spcBef>
            </a:pPr>
            <a:r>
              <a:rPr lang="en-US" sz="1800" dirty="0">
                <a:solidFill>
                  <a:schemeClr val="accent3">
                    <a:lumMod val="25000"/>
                  </a:schemeClr>
                </a:solidFill>
                <a:latin typeface="Abadi" panose="020B0604020104020204" pitchFamily="34" charset="0"/>
              </a:rPr>
              <a:t>SpaceX launch data that is gathered from the SpaceX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This API will give us data about launches, including information about the rocket used, payload delivered, launch specifications, landing specifications, and landing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The SpaceX REST API endpoints, or URL, starts with api.spacexdata.com/v4/.</a:t>
            </a:r>
          </a:p>
          <a:p>
            <a:pPr lvl="1">
              <a:lnSpc>
                <a:spcPct val="100000"/>
              </a:lnSpc>
              <a:spcBef>
                <a:spcPts val="1400"/>
              </a:spcBef>
            </a:pPr>
            <a:r>
              <a:rPr lang="en-US" sz="1800" dirty="0">
                <a:solidFill>
                  <a:schemeClr val="accent3">
                    <a:lumMod val="25000"/>
                  </a:schemeClr>
                </a:solidFill>
                <a:latin typeface="Abadi" panose="020B0604020104020204" pitchFamily="34" charset="0"/>
              </a:rPr>
              <a:t>Another popular data source for obtaining Falcon 9 Launch data is web scraping Wikipedia using BeautifulSoup.</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was used to get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https://github.com/KeeObom/Applied-Data-Science-Project/blob/master/Data%20Collection%20API.ipynb</a:t>
            </a:r>
          </a:p>
          <a:p>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FE4F8BB8-CF5E-4E34-A504-83C1A91707DA}"/>
              </a:ext>
            </a:extLst>
          </p:cNvPr>
          <p:cNvPicPr>
            <a:picLocks noChangeAspect="1"/>
          </p:cNvPicPr>
          <p:nvPr/>
        </p:nvPicPr>
        <p:blipFill>
          <a:blip r:embed="rId3"/>
          <a:stretch>
            <a:fillRect/>
          </a:stretch>
        </p:blipFill>
        <p:spPr>
          <a:xfrm>
            <a:off x="5910262" y="1630864"/>
            <a:ext cx="5547710" cy="452972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9661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was applied to get Falcon 9 launch records with BeautifulSoup</a:t>
            </a:r>
          </a:p>
          <a:p>
            <a:pPr>
              <a:lnSpc>
                <a:spcPct val="100000"/>
              </a:lnSpc>
              <a:spcBef>
                <a:spcPts val="1400"/>
              </a:spcBef>
            </a:pPr>
            <a:r>
              <a:rPr lang="en-US" sz="2200" dirty="0">
                <a:solidFill>
                  <a:schemeClr val="accent3">
                    <a:lumMod val="25000"/>
                  </a:schemeClr>
                </a:solidFill>
                <a:latin typeface="Abadi"/>
              </a:rPr>
              <a:t>The table was parsed and converted 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https://github.com/KeeObom/Applied-Data-Science-Project/blob/master/Data%20Collection%20API.ipynb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a:extLst>
              <a:ext uri="{FF2B5EF4-FFF2-40B4-BE49-F238E27FC236}">
                <a16:creationId xmlns:a16="http://schemas.microsoft.com/office/drawing/2014/main" id="{52F23796-F5E4-4D33-AD32-7545CF39C232}"/>
              </a:ext>
            </a:extLst>
          </p:cNvPr>
          <p:cNvPicPr>
            <a:picLocks noChangeAspect="1"/>
          </p:cNvPicPr>
          <p:nvPr/>
        </p:nvPicPr>
        <p:blipFill>
          <a:blip r:embed="rId3"/>
          <a:stretch>
            <a:fillRect/>
          </a:stretch>
        </p:blipFill>
        <p:spPr>
          <a:xfrm>
            <a:off x="5910262" y="1409226"/>
            <a:ext cx="5461000" cy="477967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purl.org/dc/elements/1.1/"/>
    <ds:schemaRef ds:uri="http://purl.org/dc/terms/"/>
    <ds:schemaRef ds:uri="http://schemas.microsoft.com/office/2006/metadata/properties"/>
    <ds:schemaRef ds:uri="http://purl.org/dc/dcmitype/"/>
    <ds:schemaRef ds:uri="155be751-a274-42e8-93fb-f39d3b9bccc8"/>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248</TotalTime>
  <Words>1818</Words>
  <Application>Microsoft Office PowerPoint</Application>
  <PresentationFormat>Widescreen</PresentationFormat>
  <Paragraphs>220</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Desktop Support QSR</cp:lastModifiedBy>
  <cp:revision>214</cp:revision>
  <dcterms:created xsi:type="dcterms:W3CDTF">2021-04-29T18:58:34Z</dcterms:created>
  <dcterms:modified xsi:type="dcterms:W3CDTF">2023-01-04T03:07:15Z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